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21"/>
  </p:notesMasterIdLst>
  <p:sldIdLst>
    <p:sldId id="274" r:id="rId5"/>
    <p:sldId id="317" r:id="rId6"/>
    <p:sldId id="314" r:id="rId7"/>
    <p:sldId id="308" r:id="rId8"/>
    <p:sldId id="329" r:id="rId9"/>
    <p:sldId id="315" r:id="rId10"/>
    <p:sldId id="330" r:id="rId11"/>
    <p:sldId id="320" r:id="rId12"/>
    <p:sldId id="326" r:id="rId13"/>
    <p:sldId id="324" r:id="rId14"/>
    <p:sldId id="325" r:id="rId15"/>
    <p:sldId id="323" r:id="rId16"/>
    <p:sldId id="319" r:id="rId17"/>
    <p:sldId id="332" r:id="rId18"/>
    <p:sldId id="309" r:id="rId19"/>
    <p:sldId id="331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0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92DAC32-C33A-408A-9C15-A78747934BDB}" v="5" dt="2020-10-15T06:28:19.32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35" autoAdjust="0"/>
    <p:restoredTop sz="94249" autoAdjust="0"/>
  </p:normalViewPr>
  <p:slideViewPr>
    <p:cSldViewPr snapToGrid="0">
      <p:cViewPr>
        <p:scale>
          <a:sx n="87" d="100"/>
          <a:sy n="87" d="100"/>
        </p:scale>
        <p:origin x="60" y="60"/>
      </p:cViewPr>
      <p:guideLst>
        <p:guide orient="horz" pos="1608"/>
        <p:guide pos="3840"/>
      </p:guideLst>
    </p:cSldViewPr>
  </p:slideViewPr>
  <p:outlineViewPr>
    <p:cViewPr>
      <p:scale>
        <a:sx n="33" d="100"/>
        <a:sy n="33" d="100"/>
      </p:scale>
      <p:origin x="0" y="-498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>
        <p:scale>
          <a:sx n="100" d="100"/>
          <a:sy n="100" d="100"/>
        </p:scale>
        <p:origin x="1890" y="-79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elissa Hazelgreen" userId="6dea9f792318d895" providerId="LiveId" clId="{892DAC32-C33A-408A-9C15-A78747934BDB}"/>
    <pc:docChg chg="custSel addSld delSld modSld sldOrd">
      <pc:chgData name="Melissa Hazelgreen" userId="6dea9f792318d895" providerId="LiveId" clId="{892DAC32-C33A-408A-9C15-A78747934BDB}" dt="2020-10-15T06:30:01.686" v="93" actId="2696"/>
      <pc:docMkLst>
        <pc:docMk/>
      </pc:docMkLst>
      <pc:sldChg chg="addSp delSp modSp mod ord">
        <pc:chgData name="Melissa Hazelgreen" userId="6dea9f792318d895" providerId="LiveId" clId="{892DAC32-C33A-408A-9C15-A78747934BDB}" dt="2020-10-15T06:27:30.973" v="56"/>
        <pc:sldMkLst>
          <pc:docMk/>
          <pc:sldMk cId="3953949275" sldId="319"/>
        </pc:sldMkLst>
        <pc:spChg chg="mod">
          <ac:chgData name="Melissa Hazelgreen" userId="6dea9f792318d895" providerId="LiveId" clId="{892DAC32-C33A-408A-9C15-A78747934BDB}" dt="2020-10-15T06:27:03.189" v="50" actId="1076"/>
          <ac:spMkLst>
            <pc:docMk/>
            <pc:sldMk cId="3953949275" sldId="319"/>
            <ac:spMk id="5" creationId="{714387EF-B561-4D71-86B1-192A7B9B67ED}"/>
          </ac:spMkLst>
        </pc:spChg>
        <pc:spChg chg="del">
          <ac:chgData name="Melissa Hazelgreen" userId="6dea9f792318d895" providerId="LiveId" clId="{892DAC32-C33A-408A-9C15-A78747934BDB}" dt="2020-10-15T06:24:16.931" v="0" actId="478"/>
          <ac:spMkLst>
            <pc:docMk/>
            <pc:sldMk cId="3953949275" sldId="319"/>
            <ac:spMk id="6" creationId="{736D1706-4B84-4033-97EF-2FDB912DC24A}"/>
          </ac:spMkLst>
        </pc:spChg>
        <pc:picChg chg="add mod modCrop">
          <ac:chgData name="Melissa Hazelgreen" userId="6dea9f792318d895" providerId="LiveId" clId="{892DAC32-C33A-408A-9C15-A78747934BDB}" dt="2020-10-15T06:27:23.814" v="54" actId="1076"/>
          <ac:picMkLst>
            <pc:docMk/>
            <pc:sldMk cId="3953949275" sldId="319"/>
            <ac:picMk id="7" creationId="{773A5A01-E137-4A1F-9EB2-7BFE236A8CEB}"/>
          </ac:picMkLst>
        </pc:picChg>
      </pc:sldChg>
      <pc:sldChg chg="modSp del mod">
        <pc:chgData name="Melissa Hazelgreen" userId="6dea9f792318d895" providerId="LiveId" clId="{892DAC32-C33A-408A-9C15-A78747934BDB}" dt="2020-10-15T06:30:01.686" v="93" actId="2696"/>
        <pc:sldMkLst>
          <pc:docMk/>
          <pc:sldMk cId="2180070963" sldId="322"/>
        </pc:sldMkLst>
        <pc:spChg chg="mod">
          <ac:chgData name="Melissa Hazelgreen" userId="6dea9f792318d895" providerId="LiveId" clId="{892DAC32-C33A-408A-9C15-A78747934BDB}" dt="2020-10-15T06:29:05.068" v="90" actId="313"/>
          <ac:spMkLst>
            <pc:docMk/>
            <pc:sldMk cId="2180070963" sldId="322"/>
            <ac:spMk id="4" creationId="{38074F76-98C6-4BFD-8B73-FB81B948DD98}"/>
          </ac:spMkLst>
        </pc:spChg>
      </pc:sldChg>
      <pc:sldChg chg="addSp delSp modSp ord">
        <pc:chgData name="Melissa Hazelgreen" userId="6dea9f792318d895" providerId="LiveId" clId="{892DAC32-C33A-408A-9C15-A78747934BDB}" dt="2020-10-15T06:27:33.547" v="58"/>
        <pc:sldMkLst>
          <pc:docMk/>
          <pc:sldMk cId="1425921932" sldId="323"/>
        </pc:sldMkLst>
        <pc:spChg chg="add del mod">
          <ac:chgData name="Melissa Hazelgreen" userId="6dea9f792318d895" providerId="LiveId" clId="{892DAC32-C33A-408A-9C15-A78747934BDB}" dt="2020-10-15T06:25:12.971" v="2"/>
          <ac:spMkLst>
            <pc:docMk/>
            <pc:sldMk cId="1425921932" sldId="323"/>
            <ac:spMk id="8" creationId="{5DB82A92-9FFB-4EE4-B19A-AB7797683095}"/>
          </ac:spMkLst>
        </pc:spChg>
        <pc:graphicFrameChg chg="add del mod">
          <ac:chgData name="Melissa Hazelgreen" userId="6dea9f792318d895" providerId="LiveId" clId="{892DAC32-C33A-408A-9C15-A78747934BDB}" dt="2020-10-15T06:25:12.971" v="2"/>
          <ac:graphicFrameMkLst>
            <pc:docMk/>
            <pc:sldMk cId="1425921932" sldId="323"/>
            <ac:graphicFrameMk id="7" creationId="{84269813-E808-44E7-A8D0-A0C0DA85320A}"/>
          </ac:graphicFrameMkLst>
        </pc:graphicFrameChg>
      </pc:sldChg>
      <pc:sldChg chg="addSp modSp mod">
        <pc:chgData name="Melissa Hazelgreen" userId="6dea9f792318d895" providerId="LiveId" clId="{892DAC32-C33A-408A-9C15-A78747934BDB}" dt="2020-10-15T06:28:38.739" v="88" actId="20577"/>
        <pc:sldMkLst>
          <pc:docMk/>
          <pc:sldMk cId="1486002893" sldId="325"/>
        </pc:sldMkLst>
        <pc:spChg chg="add mod">
          <ac:chgData name="Melissa Hazelgreen" userId="6dea9f792318d895" providerId="LiveId" clId="{892DAC32-C33A-408A-9C15-A78747934BDB}" dt="2020-10-15T06:28:38.739" v="88" actId="20577"/>
          <ac:spMkLst>
            <pc:docMk/>
            <pc:sldMk cId="1486002893" sldId="325"/>
            <ac:spMk id="4" creationId="{98C54B07-3D5F-41DA-8BCB-E048044705A3}"/>
          </ac:spMkLst>
        </pc:spChg>
      </pc:sldChg>
      <pc:sldChg chg="addSp delSp modSp new mod ord modNotesTx">
        <pc:chgData name="Melissa Hazelgreen" userId="6dea9f792318d895" providerId="LiveId" clId="{892DAC32-C33A-408A-9C15-A78747934BDB}" dt="2020-10-15T06:29:32.828" v="91"/>
        <pc:sldMkLst>
          <pc:docMk/>
          <pc:sldMk cId="4236917965" sldId="332"/>
        </pc:sldMkLst>
        <pc:spChg chg="mod">
          <ac:chgData name="Melissa Hazelgreen" userId="6dea9f792318d895" providerId="LiveId" clId="{892DAC32-C33A-408A-9C15-A78747934BDB}" dt="2020-10-15T06:25:54.647" v="45" actId="20577"/>
          <ac:spMkLst>
            <pc:docMk/>
            <pc:sldMk cId="4236917965" sldId="332"/>
            <ac:spMk id="2" creationId="{79224416-6960-4853-9716-4B11EAC9B1F8}"/>
          </ac:spMkLst>
        </pc:spChg>
        <pc:spChg chg="del">
          <ac:chgData name="Melissa Hazelgreen" userId="6dea9f792318d895" providerId="LiveId" clId="{892DAC32-C33A-408A-9C15-A78747934BDB}" dt="2020-10-15T06:25:22.309" v="4" actId="478"/>
          <ac:spMkLst>
            <pc:docMk/>
            <pc:sldMk cId="4236917965" sldId="332"/>
            <ac:spMk id="3" creationId="{A322B88C-7117-4EC9-B20D-25FB0A61C659}"/>
          </ac:spMkLst>
        </pc:spChg>
        <pc:spChg chg="del">
          <ac:chgData name="Melissa Hazelgreen" userId="6dea9f792318d895" providerId="LiveId" clId="{892DAC32-C33A-408A-9C15-A78747934BDB}" dt="2020-10-15T06:25:24.378" v="5" actId="478"/>
          <ac:spMkLst>
            <pc:docMk/>
            <pc:sldMk cId="4236917965" sldId="332"/>
            <ac:spMk id="4" creationId="{303B211A-FE15-4A6D-966F-DAD5257D9C63}"/>
          </ac:spMkLst>
        </pc:spChg>
        <pc:spChg chg="del">
          <ac:chgData name="Melissa Hazelgreen" userId="6dea9f792318d895" providerId="LiveId" clId="{892DAC32-C33A-408A-9C15-A78747934BDB}" dt="2020-10-15T06:25:26.419" v="6" actId="478"/>
          <ac:spMkLst>
            <pc:docMk/>
            <pc:sldMk cId="4236917965" sldId="332"/>
            <ac:spMk id="5" creationId="{DA20DD53-D703-4C42-B6B9-6316FCC87E4E}"/>
          </ac:spMkLst>
        </pc:spChg>
        <pc:spChg chg="del">
          <ac:chgData name="Melissa Hazelgreen" userId="6dea9f792318d895" providerId="LiveId" clId="{892DAC32-C33A-408A-9C15-A78747934BDB}" dt="2020-10-15T06:25:28.399" v="7" actId="478"/>
          <ac:spMkLst>
            <pc:docMk/>
            <pc:sldMk cId="4236917965" sldId="332"/>
            <ac:spMk id="6" creationId="{57CCC3A0-9D9D-401A-A33E-5E13D22490F9}"/>
          </ac:spMkLst>
        </pc:spChg>
        <pc:spChg chg="add del mod">
          <ac:chgData name="Melissa Hazelgreen" userId="6dea9f792318d895" providerId="LiveId" clId="{892DAC32-C33A-408A-9C15-A78747934BDB}" dt="2020-10-15T06:25:51.829" v="44" actId="478"/>
          <ac:spMkLst>
            <pc:docMk/>
            <pc:sldMk cId="4236917965" sldId="332"/>
            <ac:spMk id="8" creationId="{72BC1ADF-8A26-45DE-9296-377F2E2931DC}"/>
          </ac:spMkLst>
        </pc:spChg>
        <pc:graphicFrameChg chg="add mod">
          <ac:chgData name="Melissa Hazelgreen" userId="6dea9f792318d895" providerId="LiveId" clId="{892DAC32-C33A-408A-9C15-A78747934BDB}" dt="2020-10-15T06:26:01.384" v="46" actId="1076"/>
          <ac:graphicFrameMkLst>
            <pc:docMk/>
            <pc:sldMk cId="4236917965" sldId="332"/>
            <ac:graphicFrameMk id="7" creationId="{592C1E97-7EB8-42A3-9F37-FE01E632682B}"/>
          </ac:graphicFrameMkLst>
        </pc:graphicFrameChg>
      </pc:sldChg>
      <pc:sldChg chg="add del">
        <pc:chgData name="Melissa Hazelgreen" userId="6dea9f792318d895" providerId="LiveId" clId="{892DAC32-C33A-408A-9C15-A78747934BDB}" dt="2020-10-15T06:30:01.686" v="93" actId="2696"/>
        <pc:sldMkLst>
          <pc:docMk/>
          <pc:sldMk cId="2326986399" sldId="333"/>
        </pc:sldMkLst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1A66772-F185-4D58-B8BB-E9370D7A7A2B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accent2_2" csCatId="accent2" phldr="1"/>
      <dgm:spPr/>
      <dgm:t>
        <a:bodyPr/>
        <a:lstStyle/>
        <a:p>
          <a:endParaRPr lang="en-US"/>
        </a:p>
      </dgm:t>
    </dgm:pt>
    <dgm:pt modelId="{40FC4FFE-8987-4A26-B7F4-8A516F18ADAE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ETL</a:t>
          </a:r>
        </a:p>
      </dgm:t>
    </dgm:pt>
    <dgm:pt modelId="{CAD7EF86-FB23-41F6-BF42-040B36DEFDB1}" type="parTrans" cxnId="{C7AD8469-3C68-4AF9-AB82-79B0043AA120}">
      <dgm:prSet/>
      <dgm:spPr/>
      <dgm:t>
        <a:bodyPr/>
        <a:lstStyle/>
        <a:p>
          <a:endParaRPr lang="en-US"/>
        </a:p>
      </dgm:t>
    </dgm:pt>
    <dgm:pt modelId="{5B62599A-5C9B-48E7-896E-EA782AC60C8B}" type="sibTrans" cxnId="{C7AD8469-3C68-4AF9-AB82-79B0043AA120}">
      <dgm:prSet/>
      <dgm:spPr/>
      <dgm:t>
        <a:bodyPr/>
        <a:lstStyle/>
        <a:p>
          <a:endParaRPr lang="en-US"/>
        </a:p>
      </dgm:t>
    </dgm:pt>
    <dgm:pt modelId="{49225C73-1633-42F1-AB3B-7CB183E5F8B8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MODEL</a:t>
          </a:r>
        </a:p>
      </dgm:t>
    </dgm:pt>
    <dgm:pt modelId="{1A0E2090-1D4F-438A-8766-B6030CE01ADD}" type="parTrans" cxnId="{A9154303-8225-4248-91DC-1B0156A35F07}">
      <dgm:prSet/>
      <dgm:spPr/>
      <dgm:t>
        <a:bodyPr/>
        <a:lstStyle/>
        <a:p>
          <a:endParaRPr lang="en-US"/>
        </a:p>
      </dgm:t>
    </dgm:pt>
    <dgm:pt modelId="{9646853A-8964-4519-A5B1-0B7D18B2983D}" type="sibTrans" cxnId="{A9154303-8225-4248-91DC-1B0156A35F07}">
      <dgm:prSet/>
      <dgm:spPr/>
      <dgm:t>
        <a:bodyPr/>
        <a:lstStyle/>
        <a:p>
          <a:endParaRPr lang="en-US"/>
        </a:p>
      </dgm:t>
    </dgm:pt>
    <dgm:pt modelId="{1C383F32-22E8-4F62-A3E0-BDC3D5F48992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PREDICT</a:t>
          </a:r>
        </a:p>
      </dgm:t>
    </dgm:pt>
    <dgm:pt modelId="{A7920A2F-3244-4159-AF04-6A1D38B7B317}" type="parTrans" cxnId="{C4CCE57E-E871-46D6-BAD5-880252C95D22}">
      <dgm:prSet/>
      <dgm:spPr/>
      <dgm:t>
        <a:bodyPr/>
        <a:lstStyle/>
        <a:p>
          <a:endParaRPr lang="en-US"/>
        </a:p>
      </dgm:t>
    </dgm:pt>
    <dgm:pt modelId="{8500F72A-2C6D-4FDF-9C1D-CA691380EB0B}" type="sibTrans" cxnId="{C4CCE57E-E871-46D6-BAD5-880252C95D22}">
      <dgm:prSet/>
      <dgm:spPr/>
      <dgm:t>
        <a:bodyPr/>
        <a:lstStyle/>
        <a:p>
          <a:endParaRPr lang="en-US"/>
        </a:p>
      </dgm:t>
    </dgm:pt>
    <dgm:pt modelId="{50B3CE7C-E10B-4E23-BD93-03664997C932}" type="pres">
      <dgm:prSet presAssocID="{01A66772-F185-4D58-B8BB-E9370D7A7A2B}" presName="root" presStyleCnt="0">
        <dgm:presLayoutVars>
          <dgm:dir/>
          <dgm:resizeHandles val="exact"/>
        </dgm:presLayoutVars>
      </dgm:prSet>
      <dgm:spPr/>
    </dgm:pt>
    <dgm:pt modelId="{DE9CE479-E4AE-4283-AEF1-10C1535B4324}" type="pres">
      <dgm:prSet presAssocID="{40FC4FFE-8987-4A26-B7F4-8A516F18ADAE}" presName="compNode" presStyleCnt="0"/>
      <dgm:spPr/>
    </dgm:pt>
    <dgm:pt modelId="{B59FCF02-CAD2-4D6F-9542-AD86711168CA}" type="pres">
      <dgm:prSet presAssocID="{40FC4FFE-8987-4A26-B7F4-8A516F18ADAE}" presName="iconBgRect" presStyleLbl="bgShp" presStyleIdx="0" presStyleCnt="3"/>
      <dgm:spPr>
        <a:solidFill>
          <a:schemeClr val="accent1"/>
        </a:solidFill>
      </dgm:spPr>
    </dgm:pt>
    <dgm:pt modelId="{7C175B98-93F4-4D7C-BB95-1514AB879CD5}" type="pres">
      <dgm:prSet presAssocID="{40FC4FFE-8987-4A26-B7F4-8A516F18ADAE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g"/>
        </a:ext>
      </dgm:extLst>
    </dgm:pt>
    <dgm:pt modelId="{677A3090-5F01-43FD-9FA6-C0420AD80FD6}" type="pres">
      <dgm:prSet presAssocID="{40FC4FFE-8987-4A26-B7F4-8A516F18ADAE}" presName="spaceRect" presStyleCnt="0"/>
      <dgm:spPr/>
    </dgm:pt>
    <dgm:pt modelId="{127117FB-F8A7-4A20-A8A7-EC686DDC76D0}" type="pres">
      <dgm:prSet presAssocID="{40FC4FFE-8987-4A26-B7F4-8A516F18ADAE}" presName="textRect" presStyleLbl="revTx" presStyleIdx="0" presStyleCnt="3">
        <dgm:presLayoutVars>
          <dgm:chMax val="1"/>
          <dgm:chPref val="1"/>
        </dgm:presLayoutVars>
      </dgm:prSet>
      <dgm:spPr/>
    </dgm:pt>
    <dgm:pt modelId="{FD1EED9C-83D3-41AD-A09B-D3B36354168F}" type="pres">
      <dgm:prSet presAssocID="{5B62599A-5C9B-48E7-896E-EA782AC60C8B}" presName="sibTrans" presStyleCnt="0"/>
      <dgm:spPr/>
    </dgm:pt>
    <dgm:pt modelId="{C998AB0A-577D-44AA-A068-F634DDE7BD47}" type="pres">
      <dgm:prSet presAssocID="{49225C73-1633-42F1-AB3B-7CB183E5F8B8}" presName="compNode" presStyleCnt="0"/>
      <dgm:spPr/>
    </dgm:pt>
    <dgm:pt modelId="{BCD8CDD9-0C56-4401-ADB1-8B48DAB2C96F}" type="pres">
      <dgm:prSet presAssocID="{49225C73-1633-42F1-AB3B-7CB183E5F8B8}" presName="iconBgRect" presStyleLbl="bgShp" presStyleIdx="1" presStyleCnt="3"/>
      <dgm:spPr>
        <a:solidFill>
          <a:schemeClr val="accent1"/>
        </a:solidFill>
      </dgm:spPr>
    </dgm:pt>
    <dgm:pt modelId="{DB4CA7C4-FCA1-4127-B20A-2A5C031A3CF4}" type="pres">
      <dgm:prSet presAssocID="{49225C73-1633-42F1-AB3B-7CB183E5F8B8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aw prints"/>
        </a:ext>
      </dgm:extLst>
    </dgm:pt>
    <dgm:pt modelId="{9B0C8FBF-0BDD-48A5-967E-F3FE71659F6A}" type="pres">
      <dgm:prSet presAssocID="{49225C73-1633-42F1-AB3B-7CB183E5F8B8}" presName="spaceRect" presStyleCnt="0"/>
      <dgm:spPr/>
    </dgm:pt>
    <dgm:pt modelId="{7E6FE37A-5DB0-4899-9FCB-0CE39BC185F8}" type="pres">
      <dgm:prSet presAssocID="{49225C73-1633-42F1-AB3B-7CB183E5F8B8}" presName="textRect" presStyleLbl="revTx" presStyleIdx="1" presStyleCnt="3">
        <dgm:presLayoutVars>
          <dgm:chMax val="1"/>
          <dgm:chPref val="1"/>
        </dgm:presLayoutVars>
      </dgm:prSet>
      <dgm:spPr/>
    </dgm:pt>
    <dgm:pt modelId="{5A266296-0042-402F-92EF-D59AB148E92E}" type="pres">
      <dgm:prSet presAssocID="{9646853A-8964-4519-A5B1-0B7D18B2983D}" presName="sibTrans" presStyleCnt="0"/>
      <dgm:spPr/>
    </dgm:pt>
    <dgm:pt modelId="{ECFA770B-DE2C-4683-A038-58D0FE44BC27}" type="pres">
      <dgm:prSet presAssocID="{1C383F32-22E8-4F62-A3E0-BDC3D5F48992}" presName="compNode" presStyleCnt="0"/>
      <dgm:spPr/>
    </dgm:pt>
    <dgm:pt modelId="{FF93E135-77D6-48A0-8871-9BC93D705D06}" type="pres">
      <dgm:prSet presAssocID="{1C383F32-22E8-4F62-A3E0-BDC3D5F48992}" presName="iconBgRect" presStyleLbl="bgShp" presStyleIdx="2" presStyleCnt="3"/>
      <dgm:spPr>
        <a:solidFill>
          <a:schemeClr val="accent1"/>
        </a:solidFill>
      </dgm:spPr>
    </dgm:pt>
    <dgm:pt modelId="{39509775-983E-4110-B989-EE2CD6514BE0}" type="pres">
      <dgm:prSet presAssocID="{1C383F32-22E8-4F62-A3E0-BDC3D5F48992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Veterinarian"/>
        </a:ext>
      </dgm:extLst>
    </dgm:pt>
    <dgm:pt modelId="{493B43B2-705C-4AE5-8A77-D8DEEDA1B5CF}" type="pres">
      <dgm:prSet presAssocID="{1C383F32-22E8-4F62-A3E0-BDC3D5F48992}" presName="spaceRect" presStyleCnt="0"/>
      <dgm:spPr/>
    </dgm:pt>
    <dgm:pt modelId="{1AEDC777-00B3-41D7-9AE1-23D741E941C3}" type="pres">
      <dgm:prSet presAssocID="{1C383F32-22E8-4F62-A3E0-BDC3D5F48992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A9154303-8225-4248-91DC-1B0156A35F07}" srcId="{01A66772-F185-4D58-B8BB-E9370D7A7A2B}" destId="{49225C73-1633-42F1-AB3B-7CB183E5F8B8}" srcOrd="1" destOrd="0" parTransId="{1A0E2090-1D4F-438A-8766-B6030CE01ADD}" sibTransId="{9646853A-8964-4519-A5B1-0B7D18B2983D}"/>
    <dgm:cxn modelId="{7A710F69-5154-4855-ACF5-BC7C1BF85A80}" type="presOf" srcId="{49225C73-1633-42F1-AB3B-7CB183E5F8B8}" destId="{7E6FE37A-5DB0-4899-9FCB-0CE39BC185F8}" srcOrd="0" destOrd="0" presId="urn:microsoft.com/office/officeart/2018/5/layout/IconCircleLabelList"/>
    <dgm:cxn modelId="{C7AD8469-3C68-4AF9-AB82-79B0043AA120}" srcId="{01A66772-F185-4D58-B8BB-E9370D7A7A2B}" destId="{40FC4FFE-8987-4A26-B7F4-8A516F18ADAE}" srcOrd="0" destOrd="0" parTransId="{CAD7EF86-FB23-41F6-BF42-040B36DEFDB1}" sibTransId="{5B62599A-5C9B-48E7-896E-EA782AC60C8B}"/>
    <dgm:cxn modelId="{676D3A6A-6EA7-4483-BB12-0BD4A7D7AF9D}" type="presOf" srcId="{01A66772-F185-4D58-B8BB-E9370D7A7A2B}" destId="{50B3CE7C-E10B-4E23-BD93-03664997C932}" srcOrd="0" destOrd="0" presId="urn:microsoft.com/office/officeart/2018/5/layout/IconCircleLabelList"/>
    <dgm:cxn modelId="{1496FC70-DB8B-48D4-98DE-DD2856E389EE}" type="presOf" srcId="{1C383F32-22E8-4F62-A3E0-BDC3D5F48992}" destId="{1AEDC777-00B3-41D7-9AE1-23D741E941C3}" srcOrd="0" destOrd="0" presId="urn:microsoft.com/office/officeart/2018/5/layout/IconCircleLabelList"/>
    <dgm:cxn modelId="{C4CCE57E-E871-46D6-BAD5-880252C95D22}" srcId="{01A66772-F185-4D58-B8BB-E9370D7A7A2B}" destId="{1C383F32-22E8-4F62-A3E0-BDC3D5F48992}" srcOrd="2" destOrd="0" parTransId="{A7920A2F-3244-4159-AF04-6A1D38B7B317}" sibTransId="{8500F72A-2C6D-4FDF-9C1D-CA691380EB0B}"/>
    <dgm:cxn modelId="{355227E3-55E0-4343-BC8D-FC0EB1694F48}" type="presOf" srcId="{40FC4FFE-8987-4A26-B7F4-8A516F18ADAE}" destId="{127117FB-F8A7-4A20-A8A7-EC686DDC76D0}" srcOrd="0" destOrd="0" presId="urn:microsoft.com/office/officeart/2018/5/layout/IconCircleLabelList"/>
    <dgm:cxn modelId="{555498CB-3ED1-404E-A25F-EB243EFC5FB1}" type="presParOf" srcId="{50B3CE7C-E10B-4E23-BD93-03664997C932}" destId="{DE9CE479-E4AE-4283-AEF1-10C1535B4324}" srcOrd="0" destOrd="0" presId="urn:microsoft.com/office/officeart/2018/5/layout/IconCircleLabelList"/>
    <dgm:cxn modelId="{11F12D49-CD08-4D50-BD13-3ECBC3A476A4}" type="presParOf" srcId="{DE9CE479-E4AE-4283-AEF1-10C1535B4324}" destId="{B59FCF02-CAD2-4D6F-9542-AD86711168CA}" srcOrd="0" destOrd="0" presId="urn:microsoft.com/office/officeart/2018/5/layout/IconCircleLabelList"/>
    <dgm:cxn modelId="{F443A659-540B-487B-97F9-49219CF60D6B}" type="presParOf" srcId="{DE9CE479-E4AE-4283-AEF1-10C1535B4324}" destId="{7C175B98-93F4-4D7C-BB95-1514AB879CD5}" srcOrd="1" destOrd="0" presId="urn:microsoft.com/office/officeart/2018/5/layout/IconCircleLabelList"/>
    <dgm:cxn modelId="{A503D7AB-7D64-4163-93B5-1CEEDAE81823}" type="presParOf" srcId="{DE9CE479-E4AE-4283-AEF1-10C1535B4324}" destId="{677A3090-5F01-43FD-9FA6-C0420AD80FD6}" srcOrd="2" destOrd="0" presId="urn:microsoft.com/office/officeart/2018/5/layout/IconCircleLabelList"/>
    <dgm:cxn modelId="{780188ED-7DCE-45BB-B6AF-91BE48969612}" type="presParOf" srcId="{DE9CE479-E4AE-4283-AEF1-10C1535B4324}" destId="{127117FB-F8A7-4A20-A8A7-EC686DDC76D0}" srcOrd="3" destOrd="0" presId="urn:microsoft.com/office/officeart/2018/5/layout/IconCircleLabelList"/>
    <dgm:cxn modelId="{155719F8-A89B-4E96-BC49-C48BC717F480}" type="presParOf" srcId="{50B3CE7C-E10B-4E23-BD93-03664997C932}" destId="{FD1EED9C-83D3-41AD-A09B-D3B36354168F}" srcOrd="1" destOrd="0" presId="urn:microsoft.com/office/officeart/2018/5/layout/IconCircleLabelList"/>
    <dgm:cxn modelId="{2772E199-56B0-4310-A55E-67D00CA3E59E}" type="presParOf" srcId="{50B3CE7C-E10B-4E23-BD93-03664997C932}" destId="{C998AB0A-577D-44AA-A068-F634DDE7BD47}" srcOrd="2" destOrd="0" presId="urn:microsoft.com/office/officeart/2018/5/layout/IconCircleLabelList"/>
    <dgm:cxn modelId="{4E351D18-D97F-4B92-A608-2E9600B91C28}" type="presParOf" srcId="{C998AB0A-577D-44AA-A068-F634DDE7BD47}" destId="{BCD8CDD9-0C56-4401-ADB1-8B48DAB2C96F}" srcOrd="0" destOrd="0" presId="urn:microsoft.com/office/officeart/2018/5/layout/IconCircleLabelList"/>
    <dgm:cxn modelId="{B3DC724C-4569-4E9D-BD5A-49E4CD991FD0}" type="presParOf" srcId="{C998AB0A-577D-44AA-A068-F634DDE7BD47}" destId="{DB4CA7C4-FCA1-4127-B20A-2A5C031A3CF4}" srcOrd="1" destOrd="0" presId="urn:microsoft.com/office/officeart/2018/5/layout/IconCircleLabelList"/>
    <dgm:cxn modelId="{AD1AB552-CCE0-4911-BB9E-5D4A60B21F4F}" type="presParOf" srcId="{C998AB0A-577D-44AA-A068-F634DDE7BD47}" destId="{9B0C8FBF-0BDD-48A5-967E-F3FE71659F6A}" srcOrd="2" destOrd="0" presId="urn:microsoft.com/office/officeart/2018/5/layout/IconCircleLabelList"/>
    <dgm:cxn modelId="{8558F796-2D01-40FE-A21A-7530EEBC3BC3}" type="presParOf" srcId="{C998AB0A-577D-44AA-A068-F634DDE7BD47}" destId="{7E6FE37A-5DB0-4899-9FCB-0CE39BC185F8}" srcOrd="3" destOrd="0" presId="urn:microsoft.com/office/officeart/2018/5/layout/IconCircleLabelList"/>
    <dgm:cxn modelId="{1532E2BE-82E9-40A4-A6F7-40B60FC879AE}" type="presParOf" srcId="{50B3CE7C-E10B-4E23-BD93-03664997C932}" destId="{5A266296-0042-402F-92EF-D59AB148E92E}" srcOrd="3" destOrd="0" presId="urn:microsoft.com/office/officeart/2018/5/layout/IconCircleLabelList"/>
    <dgm:cxn modelId="{3A7F4DB9-1469-4F58-B633-24B7EEE084D1}" type="presParOf" srcId="{50B3CE7C-E10B-4E23-BD93-03664997C932}" destId="{ECFA770B-DE2C-4683-A038-58D0FE44BC27}" srcOrd="4" destOrd="0" presId="urn:microsoft.com/office/officeart/2018/5/layout/IconCircleLabelList"/>
    <dgm:cxn modelId="{91311827-CDAC-4BA8-B4A3-117AFD1CEE2D}" type="presParOf" srcId="{ECFA770B-DE2C-4683-A038-58D0FE44BC27}" destId="{FF93E135-77D6-48A0-8871-9BC93D705D06}" srcOrd="0" destOrd="0" presId="urn:microsoft.com/office/officeart/2018/5/layout/IconCircleLabelList"/>
    <dgm:cxn modelId="{83B7CA40-11B7-4507-8422-A40F02D469B2}" type="presParOf" srcId="{ECFA770B-DE2C-4683-A038-58D0FE44BC27}" destId="{39509775-983E-4110-B989-EE2CD6514BE0}" srcOrd="1" destOrd="0" presId="urn:microsoft.com/office/officeart/2018/5/layout/IconCircleLabelList"/>
    <dgm:cxn modelId="{A44BB251-01EB-4DEF-A28C-6D495183E4DC}" type="presParOf" srcId="{ECFA770B-DE2C-4683-A038-58D0FE44BC27}" destId="{493B43B2-705C-4AE5-8A77-D8DEEDA1B5CF}" srcOrd="2" destOrd="0" presId="urn:microsoft.com/office/officeart/2018/5/layout/IconCircleLabelList"/>
    <dgm:cxn modelId="{1EFA52DF-3C80-4DAA-BED6-AFE2F81796B2}" type="presParOf" srcId="{ECFA770B-DE2C-4683-A038-58D0FE44BC27}" destId="{1AEDC777-00B3-41D7-9AE1-23D741E941C3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9FCF02-CAD2-4D6F-9542-AD86711168CA}">
      <dsp:nvSpPr>
        <dsp:cNvPr id="0" name=""/>
        <dsp:cNvSpPr/>
      </dsp:nvSpPr>
      <dsp:spPr>
        <a:xfrm>
          <a:off x="1610992" y="408"/>
          <a:ext cx="689466" cy="689466"/>
        </a:xfrm>
        <a:prstGeom prst="ellipse">
          <a:avLst/>
        </a:prstGeom>
        <a:solidFill>
          <a:schemeClr val="accent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175B98-93F4-4D7C-BB95-1514AB879CD5}">
      <dsp:nvSpPr>
        <dsp:cNvPr id="0" name=""/>
        <dsp:cNvSpPr/>
      </dsp:nvSpPr>
      <dsp:spPr>
        <a:xfrm>
          <a:off x="1757927" y="147344"/>
          <a:ext cx="395595" cy="39559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7117FB-F8A7-4A20-A8A7-EC686DDC76D0}">
      <dsp:nvSpPr>
        <dsp:cNvPr id="0" name=""/>
        <dsp:cNvSpPr/>
      </dsp:nvSpPr>
      <dsp:spPr>
        <a:xfrm>
          <a:off x="1390588" y="904627"/>
          <a:ext cx="1130273" cy="4521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400" kern="1200" dirty="0"/>
            <a:t>ETL</a:t>
          </a:r>
        </a:p>
      </dsp:txBody>
      <dsp:txXfrm>
        <a:off x="1390588" y="904627"/>
        <a:ext cx="1130273" cy="452109"/>
      </dsp:txXfrm>
    </dsp:sp>
    <dsp:sp modelId="{BCD8CDD9-0C56-4401-ADB1-8B48DAB2C96F}">
      <dsp:nvSpPr>
        <dsp:cNvPr id="0" name=""/>
        <dsp:cNvSpPr/>
      </dsp:nvSpPr>
      <dsp:spPr>
        <a:xfrm>
          <a:off x="2939063" y="408"/>
          <a:ext cx="689466" cy="689466"/>
        </a:xfrm>
        <a:prstGeom prst="ellipse">
          <a:avLst/>
        </a:prstGeom>
        <a:solidFill>
          <a:schemeClr val="accent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B4CA7C4-FCA1-4127-B20A-2A5C031A3CF4}">
      <dsp:nvSpPr>
        <dsp:cNvPr id="0" name=""/>
        <dsp:cNvSpPr/>
      </dsp:nvSpPr>
      <dsp:spPr>
        <a:xfrm>
          <a:off x="3085999" y="147344"/>
          <a:ext cx="395595" cy="39559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E6FE37A-5DB0-4899-9FCB-0CE39BC185F8}">
      <dsp:nvSpPr>
        <dsp:cNvPr id="0" name=""/>
        <dsp:cNvSpPr/>
      </dsp:nvSpPr>
      <dsp:spPr>
        <a:xfrm>
          <a:off x="2718660" y="904627"/>
          <a:ext cx="1130273" cy="4521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400" kern="1200" dirty="0"/>
            <a:t>MODEL</a:t>
          </a:r>
        </a:p>
      </dsp:txBody>
      <dsp:txXfrm>
        <a:off x="2718660" y="904627"/>
        <a:ext cx="1130273" cy="452109"/>
      </dsp:txXfrm>
    </dsp:sp>
    <dsp:sp modelId="{FF93E135-77D6-48A0-8871-9BC93D705D06}">
      <dsp:nvSpPr>
        <dsp:cNvPr id="0" name=""/>
        <dsp:cNvSpPr/>
      </dsp:nvSpPr>
      <dsp:spPr>
        <a:xfrm>
          <a:off x="4267134" y="408"/>
          <a:ext cx="689466" cy="689466"/>
        </a:xfrm>
        <a:prstGeom prst="ellipse">
          <a:avLst/>
        </a:prstGeom>
        <a:solidFill>
          <a:schemeClr val="accent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9509775-983E-4110-B989-EE2CD6514BE0}">
      <dsp:nvSpPr>
        <dsp:cNvPr id="0" name=""/>
        <dsp:cNvSpPr/>
      </dsp:nvSpPr>
      <dsp:spPr>
        <a:xfrm>
          <a:off x="4414070" y="147344"/>
          <a:ext cx="395595" cy="39559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EDC777-00B3-41D7-9AE1-23D741E941C3}">
      <dsp:nvSpPr>
        <dsp:cNvPr id="0" name=""/>
        <dsp:cNvSpPr/>
      </dsp:nvSpPr>
      <dsp:spPr>
        <a:xfrm>
          <a:off x="4046731" y="904627"/>
          <a:ext cx="1130273" cy="4521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400" kern="1200" dirty="0"/>
            <a:t>PREDICT</a:t>
          </a:r>
        </a:p>
      </dsp:txBody>
      <dsp:txXfrm>
        <a:off x="4046731" y="904627"/>
        <a:ext cx="1130273" cy="45210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8DDDEA-63BC-40A0-8BC0-D6413F38691F}" type="datetimeFigureOut">
              <a:rPr lang="en-US" smtClean="0"/>
              <a:t>10/15/2020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06F76E-E60C-4C54-B47A-C2C406EC8F7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74831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06F76E-E60C-4C54-B47A-C2C406EC8F72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82660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06F76E-E60C-4C54-B47A-C2C406EC8F72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30308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was interesting about the flow of this project was how it evolved over time. It began with a simple dataset. They had provided both test and training data, pictures, metadata and the encoded files. After running that through several models we were getting pretty low scores.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06F76E-E60C-4C54-B47A-C2C406EC8F72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01792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was interesting about the flow of this project was how it evolved over time. It began with a simple dataset. They had provided both test and training data, pictures, metadata and the encoded files. After running that through several models we were getting pretty low scores.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06F76E-E60C-4C54-B47A-C2C406EC8F72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10651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was interesting about the flow of this project was how it evolved over time. It began with a simple dataset. They had provided both test and training data, pictures, metadata and the encoded files. After running that through several models we were getting pretty low scores.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06F76E-E60C-4C54-B47A-C2C406EC8F72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99427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was interesting about the flow of this project was how it evolved over time. It began with a simple dataset. They had provided both test and training data, pictures, metadata and the encoded files. After running that through several models we were getting pretty low scores.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06F76E-E60C-4C54-B47A-C2C406EC8F72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11950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Neural Network. </a:t>
            </a:r>
          </a:p>
          <a:p>
            <a:pPr lvl="1"/>
            <a:r>
              <a:rPr lang="en-US" dirty="0"/>
              <a:t>250 epochs sweet spot</a:t>
            </a:r>
          </a:p>
          <a:p>
            <a:pPr lvl="1"/>
            <a:r>
              <a:rPr lang="en-US" dirty="0"/>
              <a:t>Compare Kaggle vs </a:t>
            </a:r>
            <a:r>
              <a:rPr lang="en-US" dirty="0" err="1"/>
              <a:t>api</a:t>
            </a:r>
            <a:r>
              <a:rPr lang="en-US" dirty="0"/>
              <a:t> dataset and how they are testing</a:t>
            </a:r>
          </a:p>
          <a:p>
            <a:pPr lvl="1"/>
            <a:r>
              <a:rPr lang="en-US" dirty="0"/>
              <a:t>Hoping Additional features we can pull live will + </a:t>
            </a:r>
            <a:r>
              <a:rPr lang="en-US" dirty="0" err="1"/>
              <a:t>impa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06F76E-E60C-4C54-B47A-C2C406EC8F72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71921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was interesting about the flow of this project was how it evolved over time. It began with a simple dataset. They had provided both test and training data, pictures, metadata and the encoded files. After running that through several models we were getting pretty low scores.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06F76E-E60C-4C54-B47A-C2C406EC8F72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75194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10/15/2020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5723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10/15/2020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15620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10/15/2020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4859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10/15/2020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52354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10/15/2020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91145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10/15/2020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27730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10/15/2020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15862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10/15/2020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5306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10/15/2020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5840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10/15/2020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652198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37">
            <a:extLst>
              <a:ext uri="{FF2B5EF4-FFF2-40B4-BE49-F238E27FC236}">
                <a16:creationId xmlns:a16="http://schemas.microsoft.com/office/drawing/2014/main" id="{6B695AA2-4B70-477F-AF90-536B720A1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2020104020203"/>
              <a:ea typeface="+mn-ea"/>
              <a:cs typeface="+mn-cs"/>
            </a:endParaRPr>
          </a:p>
        </p:txBody>
      </p:sp>
      <p:pic>
        <p:nvPicPr>
          <p:cNvPr id="8" name="Picture 7" descr="A dog looking at the camera">
            <a:extLst>
              <a:ext uri="{FF2B5EF4-FFF2-40B4-BE49-F238E27FC236}">
                <a16:creationId xmlns:a16="http://schemas.microsoft.com/office/drawing/2014/main" id="{F0B92F21-44D0-49F2-B59D-6723737D9B5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rgbClr val="D9C3A5">
                <a:tint val="50000"/>
                <a:satMod val="180000"/>
              </a:srgbClr>
            </a:duotone>
            <a:alphaModFix amt="5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C21E816-31F5-48BB-BD02-D15F2F18B4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1980" cy="1475013"/>
          </a:xfrm>
        </p:spPr>
        <p:txBody>
          <a:bodyPr>
            <a:normAutofit/>
          </a:bodyPr>
          <a:lstStyle/>
          <a:p>
            <a:pPr algn="ctr"/>
            <a:r>
              <a:rPr lang="en-US" sz="4800" dirty="0">
                <a:solidFill>
                  <a:schemeClr val="tx1"/>
                </a:solidFill>
              </a:rPr>
              <a:t>Pet adoption predictions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5D6E6B-3353-491C-A3C6-F278D6CED8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5100" y="4832576"/>
            <a:ext cx="10225530" cy="1796825"/>
          </a:xfrm>
        </p:spPr>
        <p:txBody>
          <a:bodyPr>
            <a:normAutofit fontScale="92500" lnSpcReduction="20000"/>
          </a:bodyPr>
          <a:lstStyle/>
          <a:p>
            <a:r>
              <a:rPr lang="en-US" sz="3200" b="1" dirty="0">
                <a:solidFill>
                  <a:schemeClr val="tx1"/>
                </a:solidFill>
              </a:rPr>
              <a:t>Mark Pasricha – lead developer</a:t>
            </a:r>
          </a:p>
          <a:p>
            <a:r>
              <a:rPr lang="en-US" sz="3200" b="1" dirty="0">
                <a:solidFill>
                  <a:schemeClr val="tx1"/>
                </a:solidFill>
              </a:rPr>
              <a:t>Melissa </a:t>
            </a:r>
            <a:r>
              <a:rPr lang="en-US" sz="3200" b="1" dirty="0" err="1">
                <a:solidFill>
                  <a:schemeClr val="tx1"/>
                </a:solidFill>
              </a:rPr>
              <a:t>hazelgreen</a:t>
            </a:r>
            <a:r>
              <a:rPr lang="en-US" sz="3200" b="1" dirty="0">
                <a:solidFill>
                  <a:schemeClr val="tx1"/>
                </a:solidFill>
              </a:rPr>
              <a:t> – Senior analyst</a:t>
            </a:r>
          </a:p>
          <a:p>
            <a:r>
              <a:rPr lang="en-US" sz="3200" b="1" dirty="0">
                <a:solidFill>
                  <a:schemeClr val="tx1"/>
                </a:solidFill>
              </a:rPr>
              <a:t>Kristin Aspromonti – project manager</a:t>
            </a:r>
          </a:p>
          <a:p>
            <a:endParaRPr lang="en-US" sz="1600" dirty="0">
              <a:solidFill>
                <a:schemeClr val="tx1"/>
              </a:solidFill>
            </a:endParaRPr>
          </a:p>
          <a:p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52488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13FD9-946B-479F-B2B8-7B198AD1CE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802" y="4071525"/>
            <a:ext cx="11029615" cy="2147467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Machine learning</a:t>
            </a:r>
          </a:p>
        </p:txBody>
      </p:sp>
      <p:pic>
        <p:nvPicPr>
          <p:cNvPr id="4" name="Picture 3" descr="A dog looking at the camera&#10;&#10;Description automatically generated">
            <a:extLst>
              <a:ext uri="{FF2B5EF4-FFF2-40B4-BE49-F238E27FC236}">
                <a16:creationId xmlns:a16="http://schemas.microsoft.com/office/drawing/2014/main" id="{90245152-9CBC-4E73-A68F-805E8BA97E8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grayscl/>
          </a:blip>
          <a:stretch>
            <a:fillRect/>
          </a:stretch>
        </p:blipFill>
        <p:spPr>
          <a:xfrm>
            <a:off x="2921000" y="978391"/>
            <a:ext cx="6350000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905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D25B2D5-2EE2-41A4-A1D6-BA904E7D1923}"/>
              </a:ext>
            </a:extLst>
          </p:cNvPr>
          <p:cNvSpPr txBox="1"/>
          <p:nvPr/>
        </p:nvSpPr>
        <p:spPr>
          <a:xfrm>
            <a:off x="293076" y="1371893"/>
            <a:ext cx="5764236" cy="49846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marR="0" indent="-228600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tabLst>
                <a:tab pos="457200" algn="l"/>
              </a:tabLst>
            </a:pPr>
            <a:r>
              <a:rPr lang="en-US" sz="15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 Data (Outcome)</a:t>
            </a:r>
            <a:endParaRPr lang="en-US" sz="15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500" spc="-5" dirty="0">
                <a:solidFill>
                  <a:srgbClr val="292929"/>
                </a:solidFill>
                <a:effectLst/>
                <a:latin typeface="Franklin Gothic Book" panose="020B050302010202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Adoption Speed — Categorical speed of adoption. Lower is faster. This is the value to predict. See below section for more info.</a:t>
            </a:r>
            <a:endParaRPr lang="en-US" sz="15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514350" marR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</a:pPr>
            <a:endParaRPr lang="en-US" sz="1500" b="1" spc="-5" dirty="0">
              <a:solidFill>
                <a:srgbClr val="292929"/>
              </a:solidFill>
              <a:effectLst/>
              <a:latin typeface="Franklin Gothic Book" panose="020B0503020102020204" pitchFamily="34" charset="0"/>
              <a:ea typeface="Times New Roman" panose="02020603050405020304" pitchFamily="18" charset="0"/>
              <a:cs typeface="Segoe UI" panose="020B0502040204020203" pitchFamily="34" charset="0"/>
            </a:endParaRPr>
          </a:p>
          <a:p>
            <a:pPr marL="514350" marR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500" b="1" spc="-5" dirty="0">
                <a:solidFill>
                  <a:srgbClr val="292929"/>
                </a:solidFill>
                <a:effectLst/>
                <a:latin typeface="Franklin Gothic Book" panose="020B050302010202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X Data (Features)</a:t>
            </a:r>
            <a:endParaRPr lang="en-US" sz="15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500" spc="-5" dirty="0">
                <a:solidFill>
                  <a:srgbClr val="292929"/>
                </a:solidFill>
                <a:effectLst/>
                <a:latin typeface="Franklin Gothic Book" panose="020B050302010202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Type — Type of animal (1 = Dog, 2 = Cat)</a:t>
            </a:r>
            <a:endParaRPr lang="en-US" sz="15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500" spc="-5" dirty="0">
                <a:solidFill>
                  <a:srgbClr val="292929"/>
                </a:solidFill>
                <a:effectLst/>
                <a:latin typeface="Franklin Gothic Book" panose="020B050302010202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Age — Age of pet when listed, in months</a:t>
            </a:r>
            <a:endParaRPr lang="en-US" sz="15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500" spc="-5" dirty="0">
                <a:solidFill>
                  <a:srgbClr val="292929"/>
                </a:solidFill>
                <a:effectLst/>
                <a:latin typeface="Franklin Gothic Book" panose="020B050302010202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Breed1 — Primary breed of pet</a:t>
            </a:r>
            <a:endParaRPr lang="en-US" sz="15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500" spc="-5" dirty="0">
                <a:solidFill>
                  <a:srgbClr val="292929"/>
                </a:solidFill>
                <a:effectLst/>
                <a:latin typeface="Franklin Gothic Book" panose="020B050302010202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Breed2 — Secondary breed of pet, if pet is of mixed breed </a:t>
            </a:r>
            <a:endParaRPr lang="en-US" sz="15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500" spc="-5" dirty="0">
                <a:solidFill>
                  <a:srgbClr val="292929"/>
                </a:solidFill>
                <a:effectLst/>
                <a:latin typeface="Franklin Gothic Book" panose="020B050302010202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Gender — Gender of pet (1 = Male, 2 = Female, 3 = Mixed, if profile represents group of pets)</a:t>
            </a:r>
            <a:endParaRPr lang="en-US" sz="15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500" spc="-5" dirty="0">
                <a:solidFill>
                  <a:srgbClr val="292929"/>
                </a:solidFill>
                <a:effectLst/>
                <a:latin typeface="Franklin Gothic Book" panose="020B050302010202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Color1 — Primary color</a:t>
            </a:r>
            <a:endParaRPr lang="en-US" sz="15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500" spc="-5" dirty="0">
                <a:solidFill>
                  <a:srgbClr val="292929"/>
                </a:solidFill>
                <a:effectLst/>
                <a:latin typeface="Franklin Gothic Book" panose="020B050302010202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Color2 — Secondary color</a:t>
            </a:r>
            <a:endParaRPr lang="en-US" sz="15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500" spc="-5" dirty="0">
                <a:solidFill>
                  <a:srgbClr val="292929"/>
                </a:solidFill>
                <a:effectLst/>
                <a:latin typeface="Franklin Gothic Book" panose="020B050302010202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Color3 — Tertiary color</a:t>
            </a:r>
            <a:endParaRPr lang="en-US" sz="15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500" spc="-5" dirty="0">
                <a:solidFill>
                  <a:srgbClr val="292929"/>
                </a:solidFill>
                <a:effectLst/>
                <a:latin typeface="Franklin Gothic Book" panose="020B050302010202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Maturity Size — Size at maturity (1 = Small, 2 = Medium, 3 = Large, 4 = Extra Large, 0 = Not Specified)</a:t>
            </a:r>
            <a:endParaRPr lang="en-US" sz="15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D7E049-C6B8-4E7F-9809-AC4A3F29EF0F}"/>
              </a:ext>
            </a:extLst>
          </p:cNvPr>
          <p:cNvSpPr txBox="1"/>
          <p:nvPr/>
        </p:nvSpPr>
        <p:spPr>
          <a:xfrm>
            <a:off x="6427764" y="1679670"/>
            <a:ext cx="5471160" cy="46769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500" spc="-5" dirty="0">
                <a:solidFill>
                  <a:srgbClr val="292929"/>
                </a:solidFill>
                <a:effectLst/>
                <a:latin typeface="Franklin Gothic Book" panose="020B050302010202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Maturity Size — Size at maturity (1 = Small, 2 = Medium, 3 = Large, 4 = Extra Large, 0 = Not Specified)</a:t>
            </a:r>
            <a:endParaRPr lang="en-US" sz="15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500" spc="-5" dirty="0">
                <a:solidFill>
                  <a:srgbClr val="292929"/>
                </a:solidFill>
                <a:effectLst/>
                <a:latin typeface="Franklin Gothic Book" panose="020B050302010202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Fur Length — Fur length (1 = Short, 2 = Medium, 3 = Long, 0 = Not Specified)</a:t>
            </a:r>
            <a:endParaRPr lang="en-US" sz="15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500" spc="-5" dirty="0">
                <a:solidFill>
                  <a:srgbClr val="292929"/>
                </a:solidFill>
                <a:effectLst/>
                <a:latin typeface="Franklin Gothic Book" panose="020B050302010202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Vaccinated — Pet has been vaccinated (1 = Yes, 2 = No, 3 = Not Sure)</a:t>
            </a:r>
            <a:endParaRPr lang="en-US" sz="15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500" spc="-5" dirty="0">
                <a:solidFill>
                  <a:srgbClr val="292929"/>
                </a:solidFill>
                <a:effectLst/>
                <a:latin typeface="Franklin Gothic Book" panose="020B050302010202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Dewormed — Pet has been dewormed (1 = Yes, 2 = No, 3 = Not Sure)</a:t>
            </a:r>
            <a:endParaRPr lang="en-US" sz="15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500" spc="-5" dirty="0">
                <a:solidFill>
                  <a:srgbClr val="292929"/>
                </a:solidFill>
                <a:effectLst/>
                <a:latin typeface="Franklin Gothic Book" panose="020B050302010202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Sterilized — Pet has been spayed / neutered (1 = Yes, 2 = No, 3 = Not Sure)</a:t>
            </a:r>
            <a:endParaRPr lang="en-US" sz="15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500" spc="-5" dirty="0">
                <a:solidFill>
                  <a:srgbClr val="292929"/>
                </a:solidFill>
                <a:effectLst/>
                <a:latin typeface="Franklin Gothic Book" panose="020B050302010202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Health — Health Condition (1 = Healthy, 2 = Minor Injury, 3 = Serious Injury, 0 = Not Specified)</a:t>
            </a:r>
            <a:endParaRPr lang="en-US" sz="15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500" spc="-5" dirty="0">
                <a:solidFill>
                  <a:srgbClr val="292929"/>
                </a:solidFill>
                <a:effectLst/>
                <a:latin typeface="Franklin Gothic Book" panose="020B050302010202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Fee — Adoption fee (0 = Free)</a:t>
            </a:r>
            <a:endParaRPr lang="en-US" sz="15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500" spc="-5" dirty="0">
                <a:solidFill>
                  <a:srgbClr val="292929"/>
                </a:solidFill>
                <a:effectLst/>
                <a:latin typeface="Franklin Gothic Book" panose="020B050302010202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Video Amt — Total uploaded videos for this pet</a:t>
            </a:r>
            <a:endParaRPr lang="en-US" sz="15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500" spc="-5" dirty="0">
                <a:solidFill>
                  <a:srgbClr val="292929"/>
                </a:solidFill>
                <a:effectLst/>
                <a:latin typeface="Franklin Gothic Book" panose="020B050302010202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Photo Amt — Total uploaded photos for this pet</a:t>
            </a:r>
            <a:endParaRPr lang="en-US" sz="15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8C54B07-3D5F-41DA-8BCB-E048044705A3}"/>
              </a:ext>
            </a:extLst>
          </p:cNvPr>
          <p:cNvSpPr txBox="1">
            <a:spLocks/>
          </p:cNvSpPr>
          <p:nvPr/>
        </p:nvSpPr>
        <p:spPr>
          <a:xfrm>
            <a:off x="581193" y="729658"/>
            <a:ext cx="11029616" cy="988332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Features</a:t>
            </a:r>
          </a:p>
        </p:txBody>
      </p:sp>
    </p:spTree>
    <p:extLst>
      <p:ext uri="{BB962C8B-B14F-4D97-AF65-F5344CB8AC3E}">
        <p14:creationId xmlns:p14="http://schemas.microsoft.com/office/powerpoint/2010/main" val="14860028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307EC-D34F-4F57-A12D-EAF6206995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testing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1D6AE9-5C19-4319-99A6-9FDF88B34F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1191" y="1871063"/>
            <a:ext cx="5194769" cy="557784"/>
          </a:xfrm>
        </p:spPr>
        <p:txBody>
          <a:bodyPr/>
          <a:lstStyle/>
          <a:p>
            <a:r>
              <a:rPr lang="en-US" dirty="0"/>
              <a:t>Random Forrest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14387EF-B561-4D71-86B1-192A7B9B67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Features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36D1706-4B84-4033-97EF-2FDB912DC24A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62500" lnSpcReduction="20000"/>
          </a:bodyPr>
          <a:lstStyle/>
          <a:p>
            <a:pPr marL="0" marR="0" indent="0" fontAlgn="base" latinLnBrk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800" b="1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0.14741186964735833, '</a:t>
            </a:r>
            <a:r>
              <a:rPr lang="en-US" sz="1800" b="1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PhotoAmt</a:t>
            </a:r>
            <a:r>
              <a:rPr lang="en-US" sz="1800" b="1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',</a:t>
            </a:r>
            <a:endParaRPr lang="en-US" sz="1800" dirty="0">
              <a:effectLst/>
              <a:highlight>
                <a:srgbClr val="FFFF00"/>
              </a:highlight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 fontAlgn="base" latinLnBrk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800" b="1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0.1384766037034141, 'Age',</a:t>
            </a:r>
            <a:endParaRPr lang="en-US" sz="1800" dirty="0">
              <a:effectLst/>
              <a:highlight>
                <a:srgbClr val="FFFF00"/>
              </a:highlight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 fontAlgn="base" latinLnBrk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800" b="1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0.08720990747064314, 'Color2',</a:t>
            </a:r>
            <a:endParaRPr lang="en-US" sz="1800" dirty="0">
              <a:effectLst/>
              <a:highlight>
                <a:srgbClr val="FFFF00"/>
              </a:highlight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 fontAlgn="base" latinLnBrk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800" b="1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0.08619369519743096, 'Color1',</a:t>
            </a:r>
            <a:endParaRPr lang="en-US" sz="1800" dirty="0">
              <a:effectLst/>
              <a:highlight>
                <a:srgbClr val="FFFF00"/>
              </a:highlight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 fontAlgn="base" latinLnBrk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800" b="1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0.07978128044193844, 'Breed1',</a:t>
            </a:r>
            <a:endParaRPr lang="en-US" sz="1800" dirty="0">
              <a:effectLst/>
              <a:highlight>
                <a:srgbClr val="FFFF00"/>
              </a:highlight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 fontAlgn="base" latinLnBrk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8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0.05670749658762525, 'Breed2'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 fontAlgn="base" latinLnBrk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0.04668041534450266, 'Gender',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 fontAlgn="base" latinLnBrk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0.04610776610487081, '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FurLength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',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 fontAlgn="base" latinLnBrk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0.044909854872647516, 'Quantity',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 fontAlgn="base" latinLnBrk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0.0435481770743158, '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MaturitySize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',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 fontAlgn="base" latinLnBrk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0.04310818288981375, 'Fee',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 fontAlgn="base" latinLnBrk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0.04267356603221559, 'Color3',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 fontAlgn="base" latinLnBrk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0.03709335544122785, 'Dewormed',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 fontAlgn="base" latinLnBrk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0.034460276487706214, 'Vaccinated',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 fontAlgn="base" latinLnBrk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0.03262714745250069, 'Sterilized',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 fontAlgn="base" latinLnBrk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0.012845234338030878, '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VideoAmt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',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 fontAlgn="base" latinLnBrk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0.010980521552933506, 'Health',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 fontAlgn="base" latinLnBrk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0.00918464936082452, 'Type'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105E626A-445F-4CBD-872C-09FB89A8324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89675" y="2721131"/>
            <a:ext cx="5578193" cy="2884541"/>
          </a:xfrm>
        </p:spPr>
      </p:pic>
    </p:spTree>
    <p:extLst>
      <p:ext uri="{BB962C8B-B14F-4D97-AF65-F5344CB8AC3E}">
        <p14:creationId xmlns:p14="http://schemas.microsoft.com/office/powerpoint/2010/main" val="14259219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307EC-D34F-4F57-A12D-EAF6206995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testing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1D6AE9-5C19-4319-99A6-9FDF88B34F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1191" y="1871063"/>
            <a:ext cx="5194769" cy="557784"/>
          </a:xfrm>
        </p:spPr>
        <p:txBody>
          <a:bodyPr/>
          <a:lstStyle/>
          <a:p>
            <a:r>
              <a:rPr lang="en-US" dirty="0"/>
              <a:t>KNN Model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0798A6B-1816-4BE1-B2C8-3D9A935A793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194179" y="2527578"/>
            <a:ext cx="3414736" cy="3887547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14387EF-B561-4D71-86B1-192A7B9B67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15062" y="1875474"/>
            <a:ext cx="5194770" cy="553373"/>
          </a:xfrm>
        </p:spPr>
        <p:txBody>
          <a:bodyPr/>
          <a:lstStyle/>
          <a:p>
            <a:r>
              <a:rPr lang="en-US" dirty="0"/>
              <a:t>Logistical Regression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73A5A01-E137-4A1F-9EB2-7BFE236A8C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463"/>
          <a:stretch/>
        </p:blipFill>
        <p:spPr>
          <a:xfrm>
            <a:off x="6096000" y="2527578"/>
            <a:ext cx="5025449" cy="3542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9492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224416-6960-4853-9716-4B11EAC9B1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Models- summary</a:t>
            </a:r>
          </a:p>
        </p:txBody>
      </p:sp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592C1E97-7EB8-42A3-9F37-FE01E63268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4797082"/>
              </p:ext>
            </p:extLst>
          </p:nvPr>
        </p:nvGraphicFramePr>
        <p:xfrm>
          <a:off x="1454803" y="2421992"/>
          <a:ext cx="8601610" cy="176595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752374">
                  <a:extLst>
                    <a:ext uri="{9D8B030D-6E8A-4147-A177-3AD203B41FA5}">
                      <a16:colId xmlns:a16="http://schemas.microsoft.com/office/drawing/2014/main" val="4005940816"/>
                    </a:ext>
                  </a:extLst>
                </a:gridCol>
                <a:gridCol w="842962">
                  <a:extLst>
                    <a:ext uri="{9D8B030D-6E8A-4147-A177-3AD203B41FA5}">
                      <a16:colId xmlns:a16="http://schemas.microsoft.com/office/drawing/2014/main" val="1630826626"/>
                    </a:ext>
                  </a:extLst>
                </a:gridCol>
                <a:gridCol w="2748724">
                  <a:extLst>
                    <a:ext uri="{9D8B030D-6E8A-4147-A177-3AD203B41FA5}">
                      <a16:colId xmlns:a16="http://schemas.microsoft.com/office/drawing/2014/main" val="343794218"/>
                    </a:ext>
                  </a:extLst>
                </a:gridCol>
                <a:gridCol w="1119188">
                  <a:extLst>
                    <a:ext uri="{9D8B030D-6E8A-4147-A177-3AD203B41FA5}">
                      <a16:colId xmlns:a16="http://schemas.microsoft.com/office/drawing/2014/main" val="838263562"/>
                    </a:ext>
                  </a:extLst>
                </a:gridCol>
                <a:gridCol w="2138362">
                  <a:extLst>
                    <a:ext uri="{9D8B030D-6E8A-4147-A177-3AD203B41FA5}">
                      <a16:colId xmlns:a16="http://schemas.microsoft.com/office/drawing/2014/main" val="1682089962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Neural Network</a:t>
                      </a:r>
                      <a:endParaRPr lang="en-US" dirty="0"/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Multiple Linear Regression</a:t>
                      </a:r>
                      <a:endParaRPr lang="en-US" dirty="0"/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KNN</a:t>
                      </a:r>
                      <a:endParaRPr lang="en-US" dirty="0"/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Random Forest</a:t>
                      </a:r>
                      <a:endParaRPr lang="en-US" dirty="0"/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7971909"/>
                  </a:ext>
                </a:extLst>
              </a:tr>
              <a:tr h="685048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Petfinder API</a:t>
                      </a:r>
                      <a:endParaRPr lang="en-US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0.621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.059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0.353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0.392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8111567"/>
                  </a:ext>
                </a:extLst>
              </a:tr>
              <a:tr h="440827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Kaggle Dataset</a:t>
                      </a:r>
                      <a:endParaRPr lang="en-US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88371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369179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rcRect/>
          <a:stretch>
            <a:fillRect t="-25000" b="-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13FD9-946B-479F-B2B8-7B198AD1CE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802" y="4071525"/>
            <a:ext cx="11029615" cy="2147467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SITE DEMO/code</a:t>
            </a:r>
          </a:p>
        </p:txBody>
      </p:sp>
    </p:spTree>
    <p:extLst>
      <p:ext uri="{BB962C8B-B14F-4D97-AF65-F5344CB8AC3E}">
        <p14:creationId xmlns:p14="http://schemas.microsoft.com/office/powerpoint/2010/main" val="15005571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104A3FB-37AF-4157-B5EA-C36989ADEE2C}"/>
              </a:ext>
            </a:extLst>
          </p:cNvPr>
          <p:cNvSpPr txBox="1">
            <a:spLocks/>
          </p:cNvSpPr>
          <p:nvPr/>
        </p:nvSpPr>
        <p:spPr>
          <a:xfrm>
            <a:off x="581192" y="716870"/>
            <a:ext cx="11029616" cy="6140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en-US" sz="3200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AA353D76-CC18-48FC-BCE2-651B110C58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306" y="618107"/>
            <a:ext cx="11029616" cy="614027"/>
          </a:xfrm>
        </p:spPr>
        <p:txBody>
          <a:bodyPr/>
          <a:lstStyle/>
          <a:p>
            <a:r>
              <a:rPr lang="en-US" dirty="0"/>
              <a:t>Future plans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E59E11-5FBC-48D5-8898-2401F54DABFC}"/>
              </a:ext>
            </a:extLst>
          </p:cNvPr>
          <p:cNvSpPr txBox="1"/>
          <p:nvPr/>
        </p:nvSpPr>
        <p:spPr>
          <a:xfrm>
            <a:off x="3049172" y="2825319"/>
            <a:ext cx="717804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Fully implement and run API Dataset</a:t>
            </a:r>
          </a:p>
          <a:p>
            <a:r>
              <a:rPr lang="en-US" dirty="0"/>
              <a:t>Store the user input data to feed the model</a:t>
            </a:r>
          </a:p>
          <a:p>
            <a:r>
              <a:rPr lang="en-US" dirty="0"/>
              <a:t>Update statuses on pets so that data can be used to train the model</a:t>
            </a:r>
          </a:p>
          <a:p>
            <a:r>
              <a:rPr lang="en-US" dirty="0"/>
              <a:t>Reading pictures in as additional features</a:t>
            </a:r>
          </a:p>
          <a:p>
            <a:r>
              <a:rPr lang="en-US" dirty="0"/>
              <a:t>Enhanced web design and features</a:t>
            </a:r>
          </a:p>
        </p:txBody>
      </p:sp>
    </p:spTree>
    <p:extLst>
      <p:ext uri="{BB962C8B-B14F-4D97-AF65-F5344CB8AC3E}">
        <p14:creationId xmlns:p14="http://schemas.microsoft.com/office/powerpoint/2010/main" val="29445362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9" name="Rectangle 48">
            <a:extLst>
              <a:ext uri="{FF2B5EF4-FFF2-40B4-BE49-F238E27FC236}">
                <a16:creationId xmlns:a16="http://schemas.microsoft.com/office/drawing/2014/main" id="{25B97239-2685-48C8-8104-1D4E4E383D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close up of a dog&#10;&#10;Description automatically generated">
            <a:extLst>
              <a:ext uri="{FF2B5EF4-FFF2-40B4-BE49-F238E27FC236}">
                <a16:creationId xmlns:a16="http://schemas.microsoft.com/office/drawing/2014/main" id="{882AC418-51EB-4E9E-ADA4-96B0EDDFE4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534" r="-1" b="15538"/>
          <a:stretch/>
        </p:blipFill>
        <p:spPr>
          <a:xfrm>
            <a:off x="232703" y="350705"/>
            <a:ext cx="5674894" cy="30308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64DD582-41C2-4E1A-8C25-64F4718792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290" r="-1" b="12687"/>
          <a:stretch/>
        </p:blipFill>
        <p:spPr>
          <a:xfrm>
            <a:off x="6284404" y="350705"/>
            <a:ext cx="5759713" cy="5974768"/>
          </a:xfrm>
          <a:prstGeom prst="rect">
            <a:avLst/>
          </a:prstGeom>
        </p:spPr>
      </p:pic>
      <p:pic>
        <p:nvPicPr>
          <p:cNvPr id="4" name="Picture 3" descr="A dog looking at the camera&#10;&#10;Description automatically generated">
            <a:extLst>
              <a:ext uri="{FF2B5EF4-FFF2-40B4-BE49-F238E27FC236}">
                <a16:creationId xmlns:a16="http://schemas.microsoft.com/office/drawing/2014/main" id="{362497F4-CD7F-46D3-95DA-4403330FFE0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868" r="17243" b="2"/>
          <a:stretch/>
        </p:blipFill>
        <p:spPr>
          <a:xfrm>
            <a:off x="3070521" y="3539522"/>
            <a:ext cx="2837076" cy="2785951"/>
          </a:xfrm>
          <a:prstGeom prst="rect">
            <a:avLst/>
          </a:prstGeom>
        </p:spPr>
      </p:pic>
      <p:pic>
        <p:nvPicPr>
          <p:cNvPr id="6" name="Picture 5" descr="A cat sitting on a blanket&#10;&#10;Description automatically generated">
            <a:extLst>
              <a:ext uri="{FF2B5EF4-FFF2-40B4-BE49-F238E27FC236}">
                <a16:creationId xmlns:a16="http://schemas.microsoft.com/office/drawing/2014/main" id="{C9AFAC37-19B1-42CC-AB6D-66DEF1C1671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-2" b="13401"/>
          <a:stretch/>
        </p:blipFill>
        <p:spPr>
          <a:xfrm>
            <a:off x="195199" y="3480759"/>
            <a:ext cx="2676579" cy="2820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55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07860A-179E-4CB3-A028-6AA12F1FDD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40" r="-2" b="19508"/>
          <a:stretch/>
        </p:blipFill>
        <p:spPr>
          <a:xfrm>
            <a:off x="191086" y="166533"/>
            <a:ext cx="7807938" cy="317660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DE26E5-429E-40C2-B86A-91E5377D867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509" b="10812"/>
          <a:stretch/>
        </p:blipFill>
        <p:spPr>
          <a:xfrm>
            <a:off x="8183346" y="166533"/>
            <a:ext cx="3822808" cy="31606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D27AA86-FF6F-4940-B08F-E5F6807920A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214" r="-1" b="13411"/>
          <a:stretch/>
        </p:blipFill>
        <p:spPr>
          <a:xfrm>
            <a:off x="191086" y="3509670"/>
            <a:ext cx="7807938" cy="31817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F5A6DB5-696C-4C2E-BD89-3769FB6B227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780" b="6419"/>
          <a:stretch/>
        </p:blipFill>
        <p:spPr>
          <a:xfrm>
            <a:off x="8183346" y="3506741"/>
            <a:ext cx="3822808" cy="3184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6677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13AAF2-9E9D-4650-BF92-8B9E6C91F8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7412" y="585787"/>
            <a:ext cx="2754823" cy="730344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Objective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DFFFB0-178E-42F5-89D7-184EC4A9D2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3278" y="4432369"/>
            <a:ext cx="10426484" cy="1388724"/>
          </a:xfrm>
        </p:spPr>
        <p:txBody>
          <a:bodyPr>
            <a:normAutofit fontScale="55000" lnSpcReduction="20000"/>
          </a:bodyPr>
          <a:lstStyle/>
          <a:p>
            <a:pPr algn="ctr">
              <a:lnSpc>
                <a:spcPct val="120000"/>
              </a:lnSpc>
            </a:pPr>
            <a:r>
              <a:rPr lang="en-US" sz="5800" dirty="0"/>
              <a:t>TO positively influence Adoption outcomes FOR ANIMALS THAT ARE LEAST LIKELY TO BE ADOPTED</a:t>
            </a:r>
          </a:p>
          <a:p>
            <a:endParaRPr lang="en-US" dirty="0"/>
          </a:p>
        </p:txBody>
      </p:sp>
      <p:pic>
        <p:nvPicPr>
          <p:cNvPr id="5" name="Picture 4" descr="A cat with its mouth open&#10;&#10;Description automatically generated">
            <a:extLst>
              <a:ext uri="{FF2B5EF4-FFF2-40B4-BE49-F238E27FC236}">
                <a16:creationId xmlns:a16="http://schemas.microsoft.com/office/drawing/2014/main" id="{DB07024D-D68E-45C7-879D-C99AD1A3266B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7753673" y="264334"/>
            <a:ext cx="3830915" cy="4168035"/>
          </a:xfrm>
          <a:prstGeom prst="rect">
            <a:avLst/>
          </a:prstGeom>
          <a:effectLst>
            <a:softEdge rad="635000"/>
          </a:effectLst>
        </p:spPr>
      </p:pic>
    </p:spTree>
    <p:extLst>
      <p:ext uri="{BB962C8B-B14F-4D97-AF65-F5344CB8AC3E}">
        <p14:creationId xmlns:p14="http://schemas.microsoft.com/office/powerpoint/2010/main" val="19431607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104A3FB-37AF-4157-B5EA-C36989ADEE2C}"/>
              </a:ext>
            </a:extLst>
          </p:cNvPr>
          <p:cNvSpPr txBox="1">
            <a:spLocks/>
          </p:cNvSpPr>
          <p:nvPr/>
        </p:nvSpPr>
        <p:spPr>
          <a:xfrm>
            <a:off x="581192" y="716870"/>
            <a:ext cx="11029616" cy="6140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en-US" sz="3200" dirty="0"/>
          </a:p>
        </p:txBody>
      </p:sp>
      <p:graphicFrame>
        <p:nvGraphicFramePr>
          <p:cNvPr id="6" name="Content Placeholder 2" descr="SmartArt graphic">
            <a:extLst>
              <a:ext uri="{FF2B5EF4-FFF2-40B4-BE49-F238E27FC236}">
                <a16:creationId xmlns:a16="http://schemas.microsoft.com/office/drawing/2014/main" id="{5D8A77E2-0089-40C1-A5E6-C7758C3CCF2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51776505"/>
              </p:ext>
            </p:extLst>
          </p:nvPr>
        </p:nvGraphicFramePr>
        <p:xfrm>
          <a:off x="2812203" y="674085"/>
          <a:ext cx="6567594" cy="13571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B480BA26-7035-44A2-9397-B62CA9F678AC}"/>
              </a:ext>
            </a:extLst>
          </p:cNvPr>
          <p:cNvSpPr txBox="1"/>
          <p:nvPr/>
        </p:nvSpPr>
        <p:spPr>
          <a:xfrm>
            <a:off x="8379657" y="2639968"/>
            <a:ext cx="2695658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LANGUAGES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Python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JavaScript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HTML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SQL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6962EF-A157-4BC7-A389-9D6CF837E91E}"/>
              </a:ext>
            </a:extLst>
          </p:cNvPr>
          <p:cNvSpPr txBox="1"/>
          <p:nvPr/>
        </p:nvSpPr>
        <p:spPr>
          <a:xfrm>
            <a:off x="4802099" y="2621797"/>
            <a:ext cx="2836658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DEPENDENCIES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Jupyter Notebook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Pandas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Tensorflow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Sklearn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Sqlalchemy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Flask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OAuth2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Requests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Plotly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188837A-F07C-4A4B-8153-E475702BC223}"/>
              </a:ext>
            </a:extLst>
          </p:cNvPr>
          <p:cNvSpPr txBox="1"/>
          <p:nvPr/>
        </p:nvSpPr>
        <p:spPr>
          <a:xfrm>
            <a:off x="1812711" y="2639968"/>
            <a:ext cx="2520138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RESOURCES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Kaggle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Petfinder API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91600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104A3FB-37AF-4157-B5EA-C36989ADEE2C}"/>
              </a:ext>
            </a:extLst>
          </p:cNvPr>
          <p:cNvSpPr txBox="1">
            <a:spLocks/>
          </p:cNvSpPr>
          <p:nvPr/>
        </p:nvSpPr>
        <p:spPr>
          <a:xfrm>
            <a:off x="581192" y="716870"/>
            <a:ext cx="11029616" cy="6140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en-US" sz="3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DB55EC7-F8F3-45DF-9E1D-CA5A8FAD8A01}"/>
              </a:ext>
            </a:extLst>
          </p:cNvPr>
          <p:cNvSpPr txBox="1"/>
          <p:nvPr/>
        </p:nvSpPr>
        <p:spPr>
          <a:xfrm>
            <a:off x="1252026" y="1570337"/>
            <a:ext cx="10705512" cy="27946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Original dataset from a Kaggle competition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Tested various models – returned low scores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API to Petfinder.com to supplement data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Simultaneously running ML on API and Kaggle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Developed a website that will return the predicted adoption of an animal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AA353D76-CC18-48FC-BCE2-651B110C58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306" y="618107"/>
            <a:ext cx="11029616" cy="614027"/>
          </a:xfrm>
        </p:spPr>
        <p:txBody>
          <a:bodyPr/>
          <a:lstStyle/>
          <a:p>
            <a:r>
              <a:rPr lang="en-US" dirty="0"/>
              <a:t>our story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A47D8AA-0C0D-4E29-B750-51FBA089AB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4018" y="5550093"/>
            <a:ext cx="2286000" cy="819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41C4CC6-AA61-4C8F-AAB6-13D8AA8CFE4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91000"/>
          </a:blip>
          <a:srcRect t="16805" b="16805"/>
          <a:stretch/>
        </p:blipFill>
        <p:spPr>
          <a:xfrm>
            <a:off x="7540304" y="5550093"/>
            <a:ext cx="2467678" cy="81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6064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104A3FB-37AF-4157-B5EA-C36989ADEE2C}"/>
              </a:ext>
            </a:extLst>
          </p:cNvPr>
          <p:cNvSpPr txBox="1">
            <a:spLocks/>
          </p:cNvSpPr>
          <p:nvPr/>
        </p:nvSpPr>
        <p:spPr>
          <a:xfrm>
            <a:off x="581192" y="716870"/>
            <a:ext cx="11029616" cy="6140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en-US" sz="3200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02124AF-FDEC-4EF2-BE3B-34B4BBCA220E}"/>
              </a:ext>
            </a:extLst>
          </p:cNvPr>
          <p:cNvSpPr txBox="1">
            <a:spLocks/>
          </p:cNvSpPr>
          <p:nvPr/>
        </p:nvSpPr>
        <p:spPr>
          <a:xfrm>
            <a:off x="581192" y="631184"/>
            <a:ext cx="11029616" cy="691179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The process</a:t>
            </a:r>
          </a:p>
        </p:txBody>
      </p:sp>
    </p:spTree>
    <p:extLst>
      <p:ext uri="{BB962C8B-B14F-4D97-AF65-F5344CB8AC3E}">
        <p14:creationId xmlns:p14="http://schemas.microsoft.com/office/powerpoint/2010/main" val="822023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7">
            <a:extLst>
              <a:ext uri="{FF2B5EF4-FFF2-40B4-BE49-F238E27FC236}">
                <a16:creationId xmlns:a16="http://schemas.microsoft.com/office/drawing/2014/main" id="{1259A422-0023-4292-8200-E080556F3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9">
            <a:extLst>
              <a:ext uri="{FF2B5EF4-FFF2-40B4-BE49-F238E27FC236}">
                <a16:creationId xmlns:a16="http://schemas.microsoft.com/office/drawing/2014/main" id="{A2413CA5-4739-4BC9-8BB3-B0A4928D31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id="{B7946A7E-6945-4FFA-A70F-8AECC4F455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016255"/>
            <a:ext cx="10905066" cy="4825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2635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104A3FB-37AF-4157-B5EA-C36989ADEE2C}"/>
              </a:ext>
            </a:extLst>
          </p:cNvPr>
          <p:cNvSpPr txBox="1">
            <a:spLocks/>
          </p:cNvSpPr>
          <p:nvPr/>
        </p:nvSpPr>
        <p:spPr>
          <a:xfrm>
            <a:off x="581192" y="716870"/>
            <a:ext cx="11029616" cy="6140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en-US" sz="3200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AA353D76-CC18-48FC-BCE2-651B110C58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306" y="618107"/>
            <a:ext cx="11029616" cy="614027"/>
          </a:xfrm>
        </p:spPr>
        <p:txBody>
          <a:bodyPr/>
          <a:lstStyle/>
          <a:p>
            <a:r>
              <a:rPr lang="en-US" dirty="0"/>
              <a:t>How can this info help?</a:t>
            </a:r>
          </a:p>
        </p:txBody>
      </p:sp>
      <p:pic>
        <p:nvPicPr>
          <p:cNvPr id="3074" name="Picture 2" descr="dog rescue Memes &amp; GIFs - Imgflip">
            <a:extLst>
              <a:ext uri="{FF2B5EF4-FFF2-40B4-BE49-F238E27FC236}">
                <a16:creationId xmlns:a16="http://schemas.microsoft.com/office/drawing/2014/main" id="{4AEFEB6E-DCB4-4777-B48D-073F72039C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5717" y="1232134"/>
            <a:ext cx="3531205" cy="5197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352F650-0F6C-4C14-8783-AA3B22CB3DB2}"/>
              </a:ext>
            </a:extLst>
          </p:cNvPr>
          <p:cNvSpPr txBox="1"/>
          <p:nvPr/>
        </p:nvSpPr>
        <p:spPr>
          <a:xfrm>
            <a:off x="447306" y="1568749"/>
            <a:ext cx="650054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endParaRPr lang="en-US" sz="2400" dirty="0"/>
          </a:p>
          <a:p>
            <a:pPr marL="342900" indent="-342900">
              <a:buFontTx/>
              <a:buAutoNum type="arabicPeriod"/>
            </a:pPr>
            <a:r>
              <a:rPr lang="en-US" sz="2400" dirty="0"/>
              <a:t>Introducing the benefits of data and analytics to the process</a:t>
            </a:r>
          </a:p>
          <a:p>
            <a:pPr marL="342900" indent="-342900">
              <a:buFontTx/>
              <a:buAutoNum type="arabicPeriod"/>
            </a:pPr>
            <a:endParaRPr lang="en-US" sz="2400" dirty="0"/>
          </a:p>
          <a:p>
            <a:pPr marL="342900" indent="-342900">
              <a:buAutoNum type="arabicPeriod"/>
            </a:pPr>
            <a:r>
              <a:rPr lang="en-US" sz="2400" dirty="0"/>
              <a:t>Marketing strategies can be formulated around the dogs with the lowest scores.</a:t>
            </a:r>
          </a:p>
          <a:p>
            <a:pPr marL="342900" indent="-342900">
              <a:buAutoNum type="arabicPeriod"/>
            </a:pPr>
            <a:endParaRPr lang="en-US" sz="2400" dirty="0"/>
          </a:p>
          <a:p>
            <a:pPr marL="342900" indent="-342900">
              <a:buAutoNum type="arabicPeriod"/>
            </a:pPr>
            <a:r>
              <a:rPr lang="en-US" sz="2400" dirty="0"/>
              <a:t>Fostering initiatives implemented to maximize the likelihood of adoption</a:t>
            </a:r>
          </a:p>
          <a:p>
            <a:pPr marL="342900" indent="-342900">
              <a:buAutoNum type="arabicPeriod"/>
            </a:pPr>
            <a:endParaRPr lang="en-US" sz="2400" dirty="0"/>
          </a:p>
          <a:p>
            <a:pPr marL="342900" indent="-342900">
              <a:buAutoNum type="arabicPeriod"/>
            </a:pPr>
            <a:r>
              <a:rPr lang="en-US" sz="2400" dirty="0"/>
              <a:t>Mange shelter capacity</a:t>
            </a:r>
          </a:p>
          <a:p>
            <a:pPr marL="342900" indent="-342900">
              <a:buAutoNum type="arabicPeriod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38036075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Aspect">
      <a:dk1>
        <a:sysClr val="windowText" lastClr="000000"/>
      </a:dk1>
      <a:lt1>
        <a:sysClr val="window" lastClr="FFFFFF"/>
      </a:lt1>
      <a:dk2>
        <a:srgbClr val="585753"/>
      </a:dk2>
      <a:lt2>
        <a:srgbClr val="EBDDC3"/>
      </a:lt2>
      <a:accent1>
        <a:srgbClr val="71B9E4"/>
      </a:accent1>
      <a:accent2>
        <a:srgbClr val="E25D3C"/>
      </a:accent2>
      <a:accent3>
        <a:srgbClr val="BDB59D"/>
      </a:accent3>
      <a:accent4>
        <a:srgbClr val="A5AB81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Dividend">
      <a:majorFont>
        <a:latin typeface="Franklin Gothic Demi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956C3F92-CC28-42D8-BF09-07707555106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116C154-5A0F-4CDC-8C15-D2E21584649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A6D3478-2986-4664-940C-67E0CAA21E04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218</TotalTime>
  <Words>921</Words>
  <Application>Microsoft Office PowerPoint</Application>
  <PresentationFormat>Widescreen</PresentationFormat>
  <Paragraphs>127</Paragraphs>
  <Slides>16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5" baseType="lpstr">
      <vt:lpstr>Arial</vt:lpstr>
      <vt:lpstr>Calibri</vt:lpstr>
      <vt:lpstr>Courier New</vt:lpstr>
      <vt:lpstr>Franklin Gothic Book</vt:lpstr>
      <vt:lpstr>Franklin Gothic Demi</vt:lpstr>
      <vt:lpstr>Symbol</vt:lpstr>
      <vt:lpstr>Times New Roman</vt:lpstr>
      <vt:lpstr>Wingdings 2</vt:lpstr>
      <vt:lpstr>DividendVTI</vt:lpstr>
      <vt:lpstr>Pet adoption predictions</vt:lpstr>
      <vt:lpstr>PowerPoint Presentation</vt:lpstr>
      <vt:lpstr>PowerPoint Presentation</vt:lpstr>
      <vt:lpstr>Objective</vt:lpstr>
      <vt:lpstr>PowerPoint Presentation</vt:lpstr>
      <vt:lpstr>our story</vt:lpstr>
      <vt:lpstr>PowerPoint Presentation</vt:lpstr>
      <vt:lpstr>PowerPoint Presentation</vt:lpstr>
      <vt:lpstr>How can this info help?</vt:lpstr>
      <vt:lpstr>Machine learning</vt:lpstr>
      <vt:lpstr>PowerPoint Presentation</vt:lpstr>
      <vt:lpstr>Model testing</vt:lpstr>
      <vt:lpstr>Model testing</vt:lpstr>
      <vt:lpstr>Comparing Models- summary</vt:lpstr>
      <vt:lpstr>SITE DEMO/code</vt:lpstr>
      <vt:lpstr>Future plans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Pet adoption predictions</dc:title>
  <dc:creator>Kristin Aspromonti</dc:creator>
  <cp:lastModifiedBy>Melissa Hazelgreen</cp:lastModifiedBy>
  <cp:revision>21</cp:revision>
  <dcterms:created xsi:type="dcterms:W3CDTF">2020-10-15T02:45:37Z</dcterms:created>
  <dcterms:modified xsi:type="dcterms:W3CDTF">2020-10-15T06:30:10Z</dcterms:modified>
</cp:coreProperties>
</file>